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77" r:id="rId5"/>
    <p:sldId id="292" r:id="rId6"/>
    <p:sldId id="293" r:id="rId7"/>
    <p:sldId id="306" r:id="rId8"/>
    <p:sldId id="296" r:id="rId9"/>
    <p:sldId id="285" r:id="rId10"/>
    <p:sldId id="302" r:id="rId11"/>
    <p:sldId id="303" r:id="rId12"/>
    <p:sldId id="304" r:id="rId13"/>
    <p:sldId id="305" r:id="rId14"/>
    <p:sldId id="294" r:id="rId15"/>
    <p:sldId id="287" r:id="rId16"/>
    <p:sldId id="264" r:id="rId17"/>
    <p:sldId id="297" r:id="rId18"/>
    <p:sldId id="295" r:id="rId19"/>
    <p:sldId id="298" r:id="rId20"/>
    <p:sldId id="283" r:id="rId21"/>
    <p:sldId id="284" r:id="rId22"/>
    <p:sldId id="299" r:id="rId23"/>
    <p:sldId id="291" r:id="rId24"/>
    <p:sldId id="281" r:id="rId25"/>
    <p:sldId id="301" r:id="rId26"/>
    <p:sldId id="26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positive correlation between the Graduation Rate and Tuition Fees.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tuition rates positively affects graduation rates.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negative correlation between the Graduation rate and Acceptance rate.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acceptance rates decreases graduation rates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little to no correlation between the Graduation rate and Total Students.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Total students (school size) doesn’t affect the graduation rate.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F1B1BC-B85B-4F34-AC0D-76585598FC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1D9B7B-5F33-4232-AB67-24C0D199EC44}">
      <dgm:prSet/>
      <dgm:spPr/>
      <dgm:t>
        <a:bodyPr/>
        <a:lstStyle/>
        <a:p>
          <a:r>
            <a:rPr lang="en-US" dirty="0"/>
            <a:t>The graph above shows a strong positive correlation between the Graduation rate and test scores (SAT, ACT).</a:t>
          </a:r>
        </a:p>
      </dgm:t>
    </dgm:pt>
    <dgm:pt modelId="{A52C719A-6D8A-4C83-A635-90B18D71FFCA}" type="parTrans" cxnId="{781CE3FF-978E-4DD8-AD84-A578E90450E6}">
      <dgm:prSet/>
      <dgm:spPr/>
      <dgm:t>
        <a:bodyPr/>
        <a:lstStyle/>
        <a:p>
          <a:endParaRPr lang="en-US"/>
        </a:p>
      </dgm:t>
    </dgm:pt>
    <dgm:pt modelId="{3B815433-FF52-4702-9475-EA99EAEA372E}" type="sibTrans" cxnId="{781CE3FF-978E-4DD8-AD84-A578E90450E6}">
      <dgm:prSet/>
      <dgm:spPr/>
      <dgm:t>
        <a:bodyPr/>
        <a:lstStyle/>
        <a:p>
          <a:endParaRPr lang="en-US"/>
        </a:p>
      </dgm:t>
    </dgm:pt>
    <dgm:pt modelId="{1B6B1F96-4501-4CE8-B5E4-54BDF28003C9}">
      <dgm:prSet/>
      <dgm:spPr/>
      <dgm:t>
        <a:bodyPr/>
        <a:lstStyle/>
        <a:p>
          <a:r>
            <a:rPr lang="en-US" dirty="0"/>
            <a:t>Higher required test scores increases graduation rate.</a:t>
          </a:r>
        </a:p>
      </dgm:t>
    </dgm:pt>
    <dgm:pt modelId="{FC0E319E-863D-4495-AD9F-173093EB6034}" type="parTrans" cxnId="{A1ADF42E-9348-4054-BB0C-911A1E5CAC57}">
      <dgm:prSet/>
      <dgm:spPr/>
      <dgm:t>
        <a:bodyPr/>
        <a:lstStyle/>
        <a:p>
          <a:endParaRPr lang="en-US"/>
        </a:p>
      </dgm:t>
    </dgm:pt>
    <dgm:pt modelId="{B2C8ECB5-14DE-4656-BE24-7042FD3B2E22}" type="sibTrans" cxnId="{A1ADF42E-9348-4054-BB0C-911A1E5CAC57}">
      <dgm:prSet/>
      <dgm:spPr/>
      <dgm:t>
        <a:bodyPr/>
        <a:lstStyle/>
        <a:p>
          <a:endParaRPr lang="en-US"/>
        </a:p>
      </dgm:t>
    </dgm:pt>
    <dgm:pt modelId="{8501A1E9-FE93-4CD8-9C43-71F9264BE59D}" type="pres">
      <dgm:prSet presAssocID="{20F1B1BC-B85B-4F34-AC0D-76585598FCB9}" presName="linear" presStyleCnt="0">
        <dgm:presLayoutVars>
          <dgm:animLvl val="lvl"/>
          <dgm:resizeHandles val="exact"/>
        </dgm:presLayoutVars>
      </dgm:prSet>
      <dgm:spPr/>
    </dgm:pt>
    <dgm:pt modelId="{B49FC3DD-AC40-46B4-A613-4810FF0D3FEE}" type="pres">
      <dgm:prSet presAssocID="{201D9B7B-5F33-4232-AB67-24C0D199EC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BAF8F10-BF0C-4D26-AFCC-7621C86B5523}" type="pres">
      <dgm:prSet presAssocID="{3B815433-FF52-4702-9475-EA99EAEA372E}" presName="spacer" presStyleCnt="0"/>
      <dgm:spPr/>
    </dgm:pt>
    <dgm:pt modelId="{47BC746F-45F5-4DFE-ABDC-FB87C822A80C}" type="pres">
      <dgm:prSet presAssocID="{1B6B1F96-4501-4CE8-B5E4-54BDF28003C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1ADF42E-9348-4054-BB0C-911A1E5CAC57}" srcId="{20F1B1BC-B85B-4F34-AC0D-76585598FCB9}" destId="{1B6B1F96-4501-4CE8-B5E4-54BDF28003C9}" srcOrd="1" destOrd="0" parTransId="{FC0E319E-863D-4495-AD9F-173093EB6034}" sibTransId="{B2C8ECB5-14DE-4656-BE24-7042FD3B2E22}"/>
    <dgm:cxn modelId="{3230E248-C737-4F35-A7A8-8998727F0BA2}" type="presOf" srcId="{20F1B1BC-B85B-4F34-AC0D-76585598FCB9}" destId="{8501A1E9-FE93-4CD8-9C43-71F9264BE59D}" srcOrd="0" destOrd="0" presId="urn:microsoft.com/office/officeart/2005/8/layout/vList2"/>
    <dgm:cxn modelId="{F028C44E-7C4E-45EB-BDEE-497DF508291D}" type="presOf" srcId="{201D9B7B-5F33-4232-AB67-24C0D199EC44}" destId="{B49FC3DD-AC40-46B4-A613-4810FF0D3FEE}" srcOrd="0" destOrd="0" presId="urn:microsoft.com/office/officeart/2005/8/layout/vList2"/>
    <dgm:cxn modelId="{7680F69B-DB27-4044-BAD1-0EFAFB6B9D47}" type="presOf" srcId="{1B6B1F96-4501-4CE8-B5E4-54BDF28003C9}" destId="{47BC746F-45F5-4DFE-ABDC-FB87C822A80C}" srcOrd="0" destOrd="0" presId="urn:microsoft.com/office/officeart/2005/8/layout/vList2"/>
    <dgm:cxn modelId="{781CE3FF-978E-4DD8-AD84-A578E90450E6}" srcId="{20F1B1BC-B85B-4F34-AC0D-76585598FCB9}" destId="{201D9B7B-5F33-4232-AB67-24C0D199EC44}" srcOrd="0" destOrd="0" parTransId="{A52C719A-6D8A-4C83-A635-90B18D71FFCA}" sibTransId="{3B815433-FF52-4702-9475-EA99EAEA372E}"/>
    <dgm:cxn modelId="{8ABD4310-C1F0-4335-A3E5-244B8BF2A180}" type="presParOf" srcId="{8501A1E9-FE93-4CD8-9C43-71F9264BE59D}" destId="{B49FC3DD-AC40-46B4-A613-4810FF0D3FEE}" srcOrd="0" destOrd="0" presId="urn:microsoft.com/office/officeart/2005/8/layout/vList2"/>
    <dgm:cxn modelId="{ED28CA1C-D85D-44DC-8225-99DDFF9BE2F8}" type="presParOf" srcId="{8501A1E9-FE93-4CD8-9C43-71F9264BE59D}" destId="{4BAF8F10-BF0C-4D26-AFCC-7621C86B5523}" srcOrd="1" destOrd="0" presId="urn:microsoft.com/office/officeart/2005/8/layout/vList2"/>
    <dgm:cxn modelId="{33699780-BE18-412D-87AE-9AFC2FAE14D9}" type="presParOf" srcId="{8501A1E9-FE93-4CD8-9C43-71F9264BE59D}" destId="{47BC746F-45F5-4DFE-ABDC-FB87C822A80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positive correlation between the Graduation Rate and Tuition Fees.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tuition rates positively affects graduation rates.</a:t>
          </a:r>
        </a:p>
      </dsp:txBody>
      <dsp:txXfrm>
        <a:off x="123710" y="2802758"/>
        <a:ext cx="5666789" cy="2286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negative correlation between the Graduation rate and Acceptance rate.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acceptance rates decreases graduation rates</a:t>
          </a:r>
        </a:p>
      </dsp:txBody>
      <dsp:txXfrm>
        <a:off x="123710" y="2802758"/>
        <a:ext cx="5666789" cy="228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little to no correlation between the Graduation rate and Total Students.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Total students (school size) doesn’t affect the graduation rate.</a:t>
          </a:r>
        </a:p>
      </dsp:txBody>
      <dsp:txXfrm>
        <a:off x="123710" y="2802758"/>
        <a:ext cx="5666789" cy="228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FC3DD-AC40-46B4-A613-4810FF0D3FEE}">
      <dsp:nvSpPr>
        <dsp:cNvPr id="0" name=""/>
        <dsp:cNvSpPr/>
      </dsp:nvSpPr>
      <dsp:spPr>
        <a:xfrm>
          <a:off x="0" y="3538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 graph above shows a strong positive correlation between the Graduation rate and test scores (SAT, ACT).</a:t>
          </a:r>
        </a:p>
      </dsp:txBody>
      <dsp:txXfrm>
        <a:off x="123710" y="159098"/>
        <a:ext cx="5666789" cy="2286800"/>
      </dsp:txXfrm>
    </dsp:sp>
    <dsp:sp modelId="{47BC746F-45F5-4DFE-ABDC-FB87C822A80C}">
      <dsp:nvSpPr>
        <dsp:cNvPr id="0" name=""/>
        <dsp:cNvSpPr/>
      </dsp:nvSpPr>
      <dsp:spPr>
        <a:xfrm>
          <a:off x="0" y="2679048"/>
          <a:ext cx="5914209" cy="253422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Higher required test scores increases graduation rate.</a:t>
          </a:r>
        </a:p>
      </dsp:txBody>
      <dsp:txXfrm>
        <a:off x="123710" y="2802758"/>
        <a:ext cx="5666789" cy="228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3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3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2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6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3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7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81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21E74-E99A-4CA8-A6D4-F3DD9C35F04C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E82E-811E-4FBC-9E58-CCDF82A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17" y="105878"/>
            <a:ext cx="10383320" cy="1297114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Graduation Rate for Top 5 Public Universities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C1B7-FF08-418F-B318-1352D462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293" y="5560885"/>
            <a:ext cx="9432758" cy="1297115"/>
          </a:xfrm>
        </p:spPr>
        <p:txBody>
          <a:bodyPr>
            <a:normAutofit/>
          </a:bodyPr>
          <a:lstStyle/>
          <a:p>
            <a:pPr lvl="1"/>
            <a:r>
              <a:rPr lang="en-US" sz="3500" dirty="0">
                <a:solidFill>
                  <a:schemeClr val="tx1"/>
                </a:solidFill>
              </a:rPr>
              <a:t>Team Members: Cheikh Sidi El Moctar, Bridgette Sanders, Lisette Cruz, Ricardo Kenny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214-93E6-4CEF-938F-2214CBEB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26" y="1926310"/>
            <a:ext cx="6481901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Average Tuition Fees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955A5A-F573-4910-A971-1BD33D0F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62" y="2082190"/>
            <a:ext cx="9279876" cy="31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Acceptance Rate %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1B298A-5EF4-49F1-BBBF-741689E74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9" y="1993135"/>
            <a:ext cx="977196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SAT Scores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A951C2-B24A-4376-8BB4-561F80FE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72" y="2004152"/>
            <a:ext cx="944145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Total Student Population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05D3A-697E-403F-B4E7-65532610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2" y="1904999"/>
            <a:ext cx="8824511" cy="32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7" y="1974697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262626"/>
                </a:solidFill>
              </a:rPr>
              <a:t>Graduation</a:t>
            </a:r>
            <a:r>
              <a:rPr lang="en-US" sz="4800" dirty="0">
                <a:solidFill>
                  <a:srgbClr val="262626"/>
                </a:solidFill>
              </a:rPr>
              <a:t>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Avg. 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10CF9-059E-4A34-98B7-783814AAF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55" y="1142102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Tuition &amp; Fees 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644023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2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0" y="2375141"/>
            <a:ext cx="4094017" cy="22939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Graduation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Acceptance Rate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561E75A-7983-405D-9331-52EFDB9E8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00" y="1049864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Acceptance 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22835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59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0" y="2375141"/>
            <a:ext cx="4094017" cy="22939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Graduation Rate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 versus</a:t>
            </a:r>
            <a:br>
              <a:rPr lang="en-US" sz="4800" dirty="0">
                <a:solidFill>
                  <a:srgbClr val="262626"/>
                </a:solidFill>
              </a:rPr>
            </a:br>
            <a:r>
              <a:rPr lang="en-US" sz="4800" dirty="0">
                <a:solidFill>
                  <a:srgbClr val="262626"/>
                </a:solidFill>
              </a:rPr>
              <a:t>Total Student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9F16A18-79E9-4E3F-9073-2D2AF69F9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17" y="1056900"/>
            <a:ext cx="6400813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Total Student 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64297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702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44D4-3B69-43C6-A27C-F57291E8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2" y="2068934"/>
            <a:ext cx="2950768" cy="272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AFBE7-176D-4373-A25B-F6E79C743882}"/>
              </a:ext>
            </a:extLst>
          </p:cNvPr>
          <p:cNvSpPr/>
          <p:nvPr/>
        </p:nvSpPr>
        <p:spPr>
          <a:xfrm>
            <a:off x="4153698" y="1560818"/>
            <a:ext cx="6451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What factors affect the graduation rates within the top 5 Public Universities in </a:t>
            </a:r>
          </a:p>
          <a:p>
            <a:pPr algn="ctr"/>
            <a:r>
              <a:rPr lang="en-US" sz="2800" dirty="0"/>
              <a:t>FLORIDA?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Factor Attributes:</a:t>
            </a:r>
          </a:p>
          <a:p>
            <a:pPr algn="ctr"/>
            <a:endParaRPr lang="en-US" sz="2800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Tuition &amp; Fees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Acceptance Rate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Student Population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SAT Scores</a:t>
            </a:r>
          </a:p>
        </p:txBody>
      </p:sp>
    </p:spTree>
    <p:extLst>
      <p:ext uri="{BB962C8B-B14F-4D97-AF65-F5344CB8AC3E}">
        <p14:creationId xmlns:p14="http://schemas.microsoft.com/office/powerpoint/2010/main" val="2281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420-2953-4C60-BCE7-0D7BDFE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Scores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C35180-A560-4312-8CF7-74B56CB1A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65" y="2557993"/>
            <a:ext cx="4647635" cy="3319739"/>
          </a:xfrm>
          <a:prstGeom prst="rect">
            <a:avLst/>
          </a:prstGeom>
        </p:spPr>
      </p:pic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8D80A22-CB17-4A66-89BA-68519147C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3" y="2557993"/>
            <a:ext cx="4645025" cy="3317875"/>
          </a:xfrm>
        </p:spPr>
      </p:pic>
    </p:spTree>
    <p:extLst>
      <p:ext uri="{BB962C8B-B14F-4D97-AF65-F5344CB8AC3E}">
        <p14:creationId xmlns:p14="http://schemas.microsoft.com/office/powerpoint/2010/main" val="76710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704-3C8B-4121-97AA-FE62C03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Scores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D826F80-D1CE-4D83-B14C-78D7E6716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0" y="2285999"/>
            <a:ext cx="5025817" cy="3896566"/>
          </a:xfr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E81E643-0002-4FFD-8A11-513FAA7C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27" y="2285999"/>
            <a:ext cx="5455193" cy="389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910473" cy="4794578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Graduations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vs.</a:t>
            </a: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ACT, SAT test scores</a:t>
            </a:r>
            <a:br>
              <a:rPr lang="en-US" sz="4100" dirty="0">
                <a:solidFill>
                  <a:srgbClr val="262626"/>
                </a:solidFill>
              </a:rPr>
            </a:br>
            <a:br>
              <a:rPr lang="en-US" sz="4100" dirty="0">
                <a:solidFill>
                  <a:srgbClr val="262626"/>
                </a:solidFill>
              </a:rPr>
            </a:br>
            <a:r>
              <a:rPr lang="en-US" sz="4100" dirty="0">
                <a:solidFill>
                  <a:srgbClr val="262626"/>
                </a:solidFill>
              </a:rPr>
              <a:t>Correlation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B4E1F4-1160-4666-84FA-A34A35C92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327389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0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959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82A25-4F8E-4C23-8C68-322A9BD8F64A}"/>
              </a:ext>
            </a:extLst>
          </p:cNvPr>
          <p:cNvSpPr txBox="1"/>
          <p:nvPr/>
        </p:nvSpPr>
        <p:spPr>
          <a:xfrm>
            <a:off x="458391" y="410055"/>
            <a:ext cx="4999133" cy="61093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/>
              <a:t>Given the data we have, we were not able to run a t-test to test the Null Hypothesis.</a:t>
            </a:r>
          </a:p>
          <a:p>
            <a:endParaRPr lang="en-US" sz="2300" dirty="0"/>
          </a:p>
          <a:p>
            <a:r>
              <a:rPr lang="en-US" sz="2300" dirty="0"/>
              <a:t>The heat map pictured shows a correlation between all the variables. The dark violet color signifies a positive correlation and the dark orange signifies a negative correlation.</a:t>
            </a:r>
          </a:p>
          <a:p>
            <a:endParaRPr lang="en-US" sz="2300" dirty="0"/>
          </a:p>
          <a:p>
            <a:pPr marL="285750" indent="-285750">
              <a:buFontTx/>
              <a:buChar char="-"/>
            </a:pPr>
            <a:r>
              <a:rPr lang="en-US" sz="2300" dirty="0"/>
              <a:t>Strong positive correlation between the SAT, ACT test scores, Avg Tuition and  graduation rates.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Strong negative correlation between Graduation Rate and Acceptance Rate.</a:t>
            </a:r>
          </a:p>
          <a:p>
            <a:pPr marL="285750" indent="-285750">
              <a:buFontTx/>
              <a:buChar char="-"/>
            </a:pPr>
            <a:r>
              <a:rPr lang="en-US" sz="2300" dirty="0"/>
              <a:t>Little to no correlation between Graduation Rate and Total Student Population.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C4269-DDE0-48DA-A530-74795524A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04" y="410054"/>
            <a:ext cx="6276086" cy="6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B3A-6C2F-47EA-90B4-EF180066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33016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College Admissions typical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B12C-EEA3-4A87-9A07-97E13AFC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9945"/>
            <a:ext cx="10515600" cy="3836303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Consistent Solid scores on the SAT or ACT</a:t>
            </a:r>
          </a:p>
          <a:p>
            <a:pPr fontAlgn="base"/>
            <a:r>
              <a:rPr lang="en-US" dirty="0"/>
              <a:t>A well-written essay that provides insight into the student's personality, values, and goals</a:t>
            </a:r>
          </a:p>
          <a:p>
            <a:pPr fontAlgn="base"/>
            <a:r>
              <a:rPr lang="en-US" dirty="0"/>
              <a:t>Anecdotal letters of recommendation from teachers and the student's counselor that give evidence of his or her intellectual curiosity, special skills, and positive character traits.</a:t>
            </a:r>
          </a:p>
          <a:p>
            <a:pPr fontAlgn="base"/>
            <a:r>
              <a:rPr lang="en-US" dirty="0"/>
              <a:t>Demonstrated enthusiasm for attending a university, as evidenced by a campus visit, interview, and ongoing contact with the admission office.</a:t>
            </a:r>
          </a:p>
          <a:p>
            <a:pPr fontAlgn="base"/>
            <a:r>
              <a:rPr lang="en-US" dirty="0"/>
              <a:t>Demonstrated intellectual curiosity through reading, school, and extracurricular pursuits, summer activities, and 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AE745D-B098-42CE-A4B3-F2106552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dirty="0"/>
            </a:br>
            <a:br>
              <a:rPr lang="en-US" sz="1400" dirty="0"/>
            </a:br>
            <a:r>
              <a:rPr lang="en-US" sz="3600" dirty="0"/>
              <a:t>What drives the </a:t>
            </a:r>
            <a:r>
              <a:rPr lang="en-US" sz="3600" b="1" dirty="0"/>
              <a:t>Graduation rate </a:t>
            </a:r>
            <a:r>
              <a:rPr lang="en-US" sz="3600" dirty="0"/>
              <a:t>within the top 5 Universities in the Sunshine State of FLORIDA?</a:t>
            </a:r>
            <a:br>
              <a:rPr lang="en-US" sz="1400" dirty="0"/>
            </a:br>
            <a:endParaRPr lang="en-US" sz="1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8F1CAB-89C4-408C-9A7B-859F043DC339}"/>
              </a:ext>
            </a:extLst>
          </p:cNvPr>
          <p:cNvSpPr txBox="1">
            <a:spLocks/>
          </p:cNvSpPr>
          <p:nvPr/>
        </p:nvSpPr>
        <p:spPr>
          <a:xfrm>
            <a:off x="982135" y="247352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Given the limited dataset size we have, we have concluded: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cs typeface="Arial" panose="020B0604020202020204" pitchFamily="34" charset="0"/>
              </a:rPr>
              <a:t>The more rigorous admission requirements with high </a:t>
            </a:r>
            <a:r>
              <a:rPr lang="en-US" sz="1500" b="1" dirty="0">
                <a:cs typeface="Arial" panose="020B0604020202020204" pitchFamily="34" charset="0"/>
              </a:rPr>
              <a:t>SAT, ACT scores</a:t>
            </a:r>
            <a:r>
              <a:rPr lang="en-US" sz="1500" dirty="0">
                <a:cs typeface="Arial" panose="020B0604020202020204" pitchFamily="34" charset="0"/>
              </a:rPr>
              <a:t>, coupled with the high cost of </a:t>
            </a:r>
            <a:r>
              <a:rPr lang="en-US" sz="1500" b="1" dirty="0">
                <a:cs typeface="Arial" panose="020B0604020202020204" pitchFamily="34" charset="0"/>
              </a:rPr>
              <a:t>Tuition</a:t>
            </a:r>
            <a:r>
              <a:rPr lang="en-US" sz="1500" dirty="0">
                <a:cs typeface="Arial" panose="020B0604020202020204" pitchFamily="34" charset="0"/>
              </a:rPr>
              <a:t>, the better college appears to be.</a:t>
            </a:r>
            <a:endParaRPr lang="en-US" sz="1500" b="1" dirty="0">
              <a:cs typeface="Arial" panose="020B0604020202020204" pitchFamily="34" charset="0"/>
            </a:endParaRPr>
          </a:p>
          <a:p>
            <a:r>
              <a:rPr lang="en-US" sz="1500" dirty="0">
                <a:cs typeface="Arial" panose="020B0604020202020204" pitchFamily="34" charset="0"/>
              </a:rPr>
              <a:t>In this sense, we can say higher standardized test </a:t>
            </a:r>
            <a:r>
              <a:rPr lang="en-US" sz="1500" b="1" dirty="0">
                <a:cs typeface="Arial" panose="020B0604020202020204" pitchFamily="34" charset="0"/>
              </a:rPr>
              <a:t>scores do</a:t>
            </a:r>
            <a:r>
              <a:rPr lang="en-US" sz="1500" dirty="0">
                <a:cs typeface="Arial" panose="020B0604020202020204" pitchFamily="34" charset="0"/>
              </a:rPr>
              <a:t> show a </a:t>
            </a:r>
            <a:r>
              <a:rPr lang="en-US" sz="1500" b="1" dirty="0">
                <a:cs typeface="Arial" panose="020B0604020202020204" pitchFamily="34" charset="0"/>
              </a:rPr>
              <a:t>correlation with college success</a:t>
            </a:r>
            <a:r>
              <a:rPr lang="en-US" sz="1500" dirty="0">
                <a:cs typeface="Arial" panose="020B0604020202020204" pitchFamily="34" charset="0"/>
              </a:rPr>
              <a:t> as it's usually defined. ... Whether a student </a:t>
            </a:r>
            <a:r>
              <a:rPr lang="en-US" sz="1500" b="1" dirty="0">
                <a:cs typeface="Arial" panose="020B0604020202020204" pitchFamily="34" charset="0"/>
              </a:rPr>
              <a:t>does</a:t>
            </a:r>
            <a:r>
              <a:rPr lang="en-US" sz="1500" dirty="0">
                <a:cs typeface="Arial" panose="020B0604020202020204" pitchFamily="34" charset="0"/>
              </a:rPr>
              <a:t> well on the </a:t>
            </a:r>
            <a:r>
              <a:rPr lang="en-US" sz="1500" b="1" dirty="0">
                <a:cs typeface="Arial" panose="020B0604020202020204" pitchFamily="34" charset="0"/>
              </a:rPr>
              <a:t>SAT</a:t>
            </a:r>
            <a:r>
              <a:rPr lang="en-US" sz="1500" dirty="0">
                <a:cs typeface="Arial" panose="020B0604020202020204" pitchFamily="34" charset="0"/>
              </a:rPr>
              <a:t> or </a:t>
            </a:r>
            <a:r>
              <a:rPr lang="en-US" sz="1500" b="1" dirty="0">
                <a:cs typeface="Arial" panose="020B0604020202020204" pitchFamily="34" charset="0"/>
              </a:rPr>
              <a:t>ACT</a:t>
            </a:r>
            <a:r>
              <a:rPr lang="en-US" sz="1500" dirty="0">
                <a:cs typeface="Arial" panose="020B0604020202020204" pitchFamily="34" charset="0"/>
              </a:rPr>
              <a:t> can be affected by a variety of factors aside from the student's inherent aptitude.</a:t>
            </a:r>
          </a:p>
          <a:p>
            <a:r>
              <a:rPr lang="en-US" sz="1500">
                <a:cs typeface="Arial" panose="020B0604020202020204" pitchFamily="34" charset="0"/>
              </a:rPr>
              <a:t>The </a:t>
            </a:r>
            <a:r>
              <a:rPr lang="en-US" sz="1500" dirty="0">
                <a:cs typeface="Arial" panose="020B0604020202020204" pitchFamily="34" charset="0"/>
              </a:rPr>
              <a:t>higher the </a:t>
            </a:r>
            <a:r>
              <a:rPr lang="en-US" sz="1500" b="1" dirty="0">
                <a:cs typeface="Arial" panose="020B0604020202020204" pitchFamily="34" charset="0"/>
              </a:rPr>
              <a:t>Acceptance rate</a:t>
            </a:r>
            <a:r>
              <a:rPr lang="en-US" sz="1500" dirty="0">
                <a:cs typeface="Arial" panose="020B0604020202020204" pitchFamily="34" charset="0"/>
              </a:rPr>
              <a:t> on the other hand means less Admission requirement, more lower grad students and less </a:t>
            </a:r>
            <a:r>
              <a:rPr lang="en-US" sz="1500" b="1" dirty="0">
                <a:cs typeface="Arial" panose="020B0604020202020204" pitchFamily="34" charset="0"/>
              </a:rPr>
              <a:t>Graduation rate</a:t>
            </a:r>
            <a:r>
              <a:rPr lang="en-US" sz="1500" dirty="0">
                <a:cs typeface="Arial" panose="020B0604020202020204" pitchFamily="34" charset="0"/>
              </a:rPr>
              <a:t>.</a:t>
            </a:r>
          </a:p>
          <a:p>
            <a:r>
              <a:rPr lang="en-US" sz="1500" dirty="0">
                <a:cs typeface="Arial" panose="020B0604020202020204" pitchFamily="34" charset="0"/>
              </a:rPr>
              <a:t>The </a:t>
            </a:r>
            <a:r>
              <a:rPr lang="en-US" sz="1500" b="1" dirty="0">
                <a:cs typeface="Arial" panose="020B0604020202020204" pitchFamily="34" charset="0"/>
              </a:rPr>
              <a:t>Total number of students</a:t>
            </a:r>
            <a:r>
              <a:rPr lang="en-US" sz="1500" dirty="0">
                <a:cs typeface="Arial" panose="020B0604020202020204" pitchFamily="34" charset="0"/>
              </a:rPr>
              <a:t> (school size) seems to have less to no correlation with the graduation rates form the analysis, whether the school is large or small, the graduation rate trend remain the static.</a:t>
            </a:r>
          </a:p>
        </p:txBody>
      </p:sp>
    </p:spTree>
    <p:extLst>
      <p:ext uri="{BB962C8B-B14F-4D97-AF65-F5344CB8AC3E}">
        <p14:creationId xmlns:p14="http://schemas.microsoft.com/office/powerpoint/2010/main" val="29948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C8BA9-41B7-448B-A0FC-16289E68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080760"/>
            <a:ext cx="8497486" cy="4696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D79C9-6770-43E8-BE6F-4FC93CD8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6044783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</a:rPr>
              <a:t>Hypothesis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School size may affect graduation rates since smaller schools usually have a smaller student body; thus, smaller class sizes. This most often means more individualized attention for each student.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requiring an above average ACT/SAT may have higher graduation rates as these are the students that are good test takers which will be reflected in the classroom; thus, positively impacting graduation rate.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with higher acceptance rates may translate to lower graduation rates as a higher acceptance rate may mean that the admission requirements are low.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Cost of Tuition will affect graduation rates since higher tuition costs may deter students from graduating to prevent further accumulation of debt.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BE4-9262-444D-AF2E-C58959EB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dirty="0"/>
              <a:t>Top 5 Public Universities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B27835F-3DE4-40A9-A3C5-BA2C321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" y="2588393"/>
            <a:ext cx="2002457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7882B83-EE46-4A05-8526-B43F92D7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3" y="2467854"/>
            <a:ext cx="1932903" cy="18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3933B-2AB2-4A29-B267-411E4A0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50" y="2637322"/>
            <a:ext cx="1932904" cy="16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90B58-D864-4C60-A8C4-D4CB06D1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272885" y="2625088"/>
            <a:ext cx="1824239" cy="168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18F-8859-4226-ADC2-081378330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55" y="2621948"/>
            <a:ext cx="1824239" cy="17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D546E-9C5F-4853-B27C-8D803148FB00}"/>
              </a:ext>
            </a:extLst>
          </p:cNvPr>
          <p:cNvSpPr txBox="1"/>
          <p:nvPr/>
        </p:nvSpPr>
        <p:spPr>
          <a:xfrm>
            <a:off x="1072610" y="4382886"/>
            <a:ext cx="158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Florida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B96A4-E8E2-4735-88D1-74F798CD6D3C}"/>
              </a:ext>
            </a:extLst>
          </p:cNvPr>
          <p:cNvSpPr txBox="1"/>
          <p:nvPr/>
        </p:nvSpPr>
        <p:spPr>
          <a:xfrm>
            <a:off x="3032305" y="4386003"/>
            <a:ext cx="1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State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ACF0B-A161-4C2F-81FA-2200829DF617}"/>
              </a:ext>
            </a:extLst>
          </p:cNvPr>
          <p:cNvSpPr txBox="1"/>
          <p:nvPr/>
        </p:nvSpPr>
        <p:spPr>
          <a:xfrm>
            <a:off x="5242181" y="4392374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Central Florida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35E8-C6AF-45F2-8DAA-E519D9A39B11}"/>
              </a:ext>
            </a:extLst>
          </p:cNvPr>
          <p:cNvSpPr txBox="1"/>
          <p:nvPr/>
        </p:nvSpPr>
        <p:spPr>
          <a:xfrm>
            <a:off x="7336168" y="4392374"/>
            <a:ext cx="16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South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6DB76-7DA3-4635-B046-9F0B7D282C7D}"/>
              </a:ext>
            </a:extLst>
          </p:cNvPr>
          <p:cNvSpPr txBox="1"/>
          <p:nvPr/>
        </p:nvSpPr>
        <p:spPr>
          <a:xfrm>
            <a:off x="9235957" y="4392374"/>
            <a:ext cx="220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International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957568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and Tools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Clear Measurement Priorities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Tools: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Pandas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Matplotlib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SciPy. Stats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Seaborn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Git, GitHub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Data acquisition by scraping using Pandas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Cleaning, messaging, and visualization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Analysis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 Finding Interpretation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 Conclusion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9261979"/>
                  </p:ext>
                </p:extLst>
              </p:nvPr>
            </p:nvGraphicFramePr>
            <p:xfrm>
              <a:off x="419403" y="1359218"/>
              <a:ext cx="1552271" cy="48663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1" cy="4866324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8"/>
                <a:ext cx="1552271" cy="48663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source : </a:t>
            </a:r>
            <a:r>
              <a:rPr lang="en-US" dirty="0"/>
              <a:t>2019 Acceptance Rate Comparison between Colleges in Florida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Filtering Florida from the dataset using Pandas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Filtering the Florida dataset for target universities (top 5 universities).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The following tables were cleaned and filtered:</a:t>
            </a:r>
          </a:p>
          <a:p>
            <a:pPr lvl="1"/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Graduation Rate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Acceptance Rate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SAT &amp; ACT test Scores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Tuition Fees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Student Population</a:t>
            </a:r>
          </a:p>
          <a:p>
            <a:pPr lvl="1"/>
            <a:r>
              <a:rPr lang="en-US" sz="2500" b="1" dirty="0"/>
              <a:t>Limitations</a:t>
            </a:r>
            <a:r>
              <a:rPr lang="en-US" sz="25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Time constraint.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Incomplete data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quality.</a:t>
            </a:r>
          </a:p>
        </p:txBody>
      </p:sp>
    </p:spTree>
    <p:extLst>
      <p:ext uri="{BB962C8B-B14F-4D97-AF65-F5344CB8AC3E}">
        <p14:creationId xmlns:p14="http://schemas.microsoft.com/office/powerpoint/2010/main" val="9108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9C0E32-3E51-4ABB-B106-7F986D787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85" y="1239027"/>
            <a:ext cx="9865030" cy="5009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B2FD63-CD20-4666-9936-09853B824CE9}"/>
              </a:ext>
            </a:extLst>
          </p:cNvPr>
          <p:cNvSpPr txBox="1"/>
          <p:nvPr/>
        </p:nvSpPr>
        <p:spPr>
          <a:xfrm>
            <a:off x="4889820" y="654518"/>
            <a:ext cx="2511821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b="1" dirty="0"/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63129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655975-B216-4E25-8A8E-9797CE64F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034198"/>
              </p:ext>
            </p:extLst>
          </p:nvPr>
        </p:nvGraphicFramePr>
        <p:xfrm>
          <a:off x="945615" y="2579571"/>
          <a:ext cx="10300770" cy="3224465"/>
        </p:xfrm>
        <a:graphic>
          <a:graphicData uri="http://schemas.openxmlformats.org/drawingml/2006/table">
            <a:tbl>
              <a:tblPr/>
              <a:tblGrid>
                <a:gridCol w="495758">
                  <a:extLst>
                    <a:ext uri="{9D8B030D-6E8A-4147-A177-3AD203B41FA5}">
                      <a16:colId xmlns:a16="http://schemas.microsoft.com/office/drawing/2014/main" val="1198312464"/>
                    </a:ext>
                  </a:extLst>
                </a:gridCol>
                <a:gridCol w="546553">
                  <a:extLst>
                    <a:ext uri="{9D8B030D-6E8A-4147-A177-3AD203B41FA5}">
                      <a16:colId xmlns:a16="http://schemas.microsoft.com/office/drawing/2014/main" val="3199615814"/>
                    </a:ext>
                  </a:extLst>
                </a:gridCol>
                <a:gridCol w="1270535">
                  <a:extLst>
                    <a:ext uri="{9D8B030D-6E8A-4147-A177-3AD203B41FA5}">
                      <a16:colId xmlns:a16="http://schemas.microsoft.com/office/drawing/2014/main" val="2146525025"/>
                    </a:ext>
                  </a:extLst>
                </a:gridCol>
                <a:gridCol w="2265274">
                  <a:extLst>
                    <a:ext uri="{9D8B030D-6E8A-4147-A177-3AD203B41FA5}">
                      <a16:colId xmlns:a16="http://schemas.microsoft.com/office/drawing/2014/main" val="2844464154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1628982682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3617608167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2216283852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2807939723"/>
                    </a:ext>
                  </a:extLst>
                </a:gridCol>
                <a:gridCol w="1144530">
                  <a:extLst>
                    <a:ext uri="{9D8B030D-6E8A-4147-A177-3AD203B41FA5}">
                      <a16:colId xmlns:a16="http://schemas.microsoft.com/office/drawing/2014/main" val="1518844509"/>
                    </a:ext>
                  </a:extLst>
                </a:gridCol>
              </a:tblGrid>
              <a:tr h="665739">
                <a:tc>
                  <a:txBody>
                    <a:bodyPr/>
                    <a:lstStyle/>
                    <a:p>
                      <a:pPr algn="r" fontAlgn="ctr"/>
                      <a:endParaRPr lang="en-US" sz="1000" b="1" dirty="0">
                        <a:effectLst/>
                      </a:endParaRP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State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School </a:t>
                      </a:r>
                      <a:r>
                        <a:rPr lang="en-US" sz="1000" b="1" dirty="0" err="1">
                          <a:effectLst/>
                        </a:rPr>
                        <a:t>Abrev</a:t>
                      </a:r>
                      <a:endParaRPr lang="en-US" sz="1000" b="1" dirty="0">
                        <a:effectLst/>
                      </a:endParaRP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School Name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Graduation Rate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Transfer-out Rate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Transfer-out Rate (BS degree)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Retention Rate (Full-time)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Retention Rate (Part-time)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585"/>
                  </a:ext>
                </a:extLst>
              </a:tr>
              <a:tr h="5970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FIU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Florida International University Miami,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57.0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19.0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88.0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18492"/>
                  </a:ext>
                </a:extLst>
              </a:tr>
              <a:tr h="53611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FSU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Florida State University Tallahassee,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94.0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79.0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11217"/>
                  </a:ext>
                </a:extLst>
              </a:tr>
              <a:tr h="5117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UCF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University of Central Florida Orlando,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2871"/>
                  </a:ext>
                </a:extLst>
              </a:tr>
              <a:tr h="4142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University of Florida Gainesville, 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88.0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2.0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96.0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66620"/>
                  </a:ext>
                </a:extLst>
              </a:tr>
              <a:tr h="49956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FL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USF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University of South Florida-Main Campus Tampa...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71.0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6.0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3.0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90.0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77.0</a:t>
                      </a:r>
                    </a:p>
                  </a:txBody>
                  <a:tcPr marL="30721" marR="30721" marT="15361" marB="153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73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4107D0-E43C-4896-82A9-0E2BB55ED05A}"/>
              </a:ext>
            </a:extLst>
          </p:cNvPr>
          <p:cNvSpPr txBox="1"/>
          <p:nvPr/>
        </p:nvSpPr>
        <p:spPr>
          <a:xfrm>
            <a:off x="3051209" y="1053964"/>
            <a:ext cx="5562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/>
              <a:t>     Graduation Rate Table</a:t>
            </a:r>
          </a:p>
        </p:txBody>
      </p:sp>
    </p:spTree>
    <p:extLst>
      <p:ext uri="{BB962C8B-B14F-4D97-AF65-F5344CB8AC3E}">
        <p14:creationId xmlns:p14="http://schemas.microsoft.com/office/powerpoint/2010/main" val="1325175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Graduation Rates %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170140-9375-44B4-A4CF-9914835AB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1" y="2291509"/>
            <a:ext cx="9676477" cy="31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722</Words>
  <Application>Microsoft Office PowerPoint</Application>
  <PresentationFormat>Widescreen</PresentationFormat>
  <Paragraphs>154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Garamond</vt:lpstr>
      <vt:lpstr>Wingdings</vt:lpstr>
      <vt:lpstr>Organic</vt:lpstr>
      <vt:lpstr>  Graduation Rate for Top 5 Public Universities in Florida</vt:lpstr>
      <vt:lpstr>PowerPoint Presentation</vt:lpstr>
      <vt:lpstr>PowerPoint Presentation</vt:lpstr>
      <vt:lpstr>Top 5 Public Universities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Graduation Rate  versus Avg. Tuition</vt:lpstr>
      <vt:lpstr>Graduations vs. Tuition &amp; Fees Correlation</vt:lpstr>
      <vt:lpstr>Graduation Rate  versus Acceptance Rate</vt:lpstr>
      <vt:lpstr>Graduations vs. Acceptance   Correlation</vt:lpstr>
      <vt:lpstr>Graduation Rate  versus Total Student</vt:lpstr>
      <vt:lpstr>Graduations vs. Total Student   Correlation</vt:lpstr>
      <vt:lpstr>ACT Scores</vt:lpstr>
      <vt:lpstr>SAT Scores</vt:lpstr>
      <vt:lpstr>Graduations vs. ACT, SAT test scores  Correlation</vt:lpstr>
      <vt:lpstr>PowerPoint Presentation</vt:lpstr>
      <vt:lpstr>College Admissions typical considerations</vt:lpstr>
      <vt:lpstr>  What drives the Graduation rate within the top 5 Universities in the Sunshine State of FLORIDA?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Rate for Top 5 Public Universities in Florida</dc:title>
  <dc:creator>cheikh sidi_elmotar</dc:creator>
  <cp:lastModifiedBy>cheikh sidi_elmotar</cp:lastModifiedBy>
  <cp:revision>43</cp:revision>
  <dcterms:created xsi:type="dcterms:W3CDTF">2019-10-11T16:26:23Z</dcterms:created>
  <dcterms:modified xsi:type="dcterms:W3CDTF">2019-10-13T00:44:08Z</dcterms:modified>
</cp:coreProperties>
</file>